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556" r:id="rId3"/>
    <p:sldId id="350" r:id="rId4"/>
    <p:sldId id="621" r:id="rId5"/>
    <p:sldId id="622" r:id="rId6"/>
    <p:sldId id="634" r:id="rId7"/>
    <p:sldId id="660" r:id="rId8"/>
    <p:sldId id="540" r:id="rId9"/>
    <p:sldId id="640" r:id="rId10"/>
    <p:sldId id="641" r:id="rId11"/>
    <p:sldId id="642" r:id="rId12"/>
    <p:sldId id="643" r:id="rId13"/>
    <p:sldId id="645" r:id="rId14"/>
    <p:sldId id="647" r:id="rId15"/>
    <p:sldId id="925" r:id="rId16"/>
    <p:sldId id="646" r:id="rId17"/>
    <p:sldId id="648" r:id="rId18"/>
    <p:sldId id="649" r:id="rId19"/>
    <p:sldId id="650" r:id="rId20"/>
    <p:sldId id="653" r:id="rId21"/>
    <p:sldId id="655" r:id="rId22"/>
    <p:sldId id="656" r:id="rId23"/>
    <p:sldId id="664" r:id="rId24"/>
    <p:sldId id="665" r:id="rId25"/>
    <p:sldId id="666" r:id="rId26"/>
    <p:sldId id="654" r:id="rId27"/>
    <p:sldId id="652" r:id="rId28"/>
    <p:sldId id="651" r:id="rId29"/>
    <p:sldId id="658" r:id="rId30"/>
    <p:sldId id="659" r:id="rId31"/>
    <p:sldId id="924" r:id="rId32"/>
    <p:sldId id="257" r:id="rId33"/>
    <p:sldId id="263" r:id="rId34"/>
    <p:sldId id="264" r:id="rId35"/>
    <p:sldId id="267" r:id="rId36"/>
    <p:sldId id="265" r:id="rId37"/>
    <p:sldId id="266" r:id="rId38"/>
    <p:sldId id="268" r:id="rId39"/>
    <p:sldId id="269" r:id="rId40"/>
    <p:sldId id="270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988" r:id="rId51"/>
    <p:sldId id="281" r:id="rId52"/>
    <p:sldId id="282" r:id="rId53"/>
    <p:sldId id="283" r:id="rId54"/>
    <p:sldId id="284" r:id="rId55"/>
    <p:sldId id="285" r:id="rId56"/>
    <p:sldId id="287" r:id="rId57"/>
    <p:sldId id="288" r:id="rId58"/>
    <p:sldId id="289" r:id="rId59"/>
    <p:sldId id="291" r:id="rId60"/>
    <p:sldId id="32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7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1.png"/><Relationship Id="rId7" Type="http://schemas.openxmlformats.org/officeDocument/2006/relationships/image" Target="../media/image39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tiff"/><Relationship Id="rId7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tiff"/><Relationship Id="rId7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180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0.png"/><Relationship Id="rId7" Type="http://schemas.openxmlformats.org/officeDocument/2006/relationships/image" Target="../media/image6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0.png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11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11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Review of Test </a:t>
                </a:r>
                <a:r>
                  <a:rPr lang="en-US"/>
                  <a:t>Set (Estimate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need to be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2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Using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  <a:blipFill>
                <a:blip r:embed="rId3"/>
                <a:stretch>
                  <a:fillRect l="-9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B51950-46E6-2847-A786-9CC1584486B1}"/>
              </a:ext>
            </a:extLst>
          </p:cNvPr>
          <p:cNvSpPr/>
          <p:nvPr/>
        </p:nvSpPr>
        <p:spPr>
          <a:xfrm>
            <a:off x="8125272" y="5075225"/>
            <a:ext cx="3743517" cy="9880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Discussion on HW2: </a:t>
            </a:r>
            <a:br>
              <a:rPr lang="en-US" sz="2400" dirty="0"/>
            </a:br>
            <a:r>
              <a:rPr lang="en-US" sz="2400" dirty="0"/>
              <a:t>How to do normalization?</a:t>
            </a:r>
          </a:p>
        </p:txBody>
      </p:sp>
    </p:spTree>
    <p:extLst>
      <p:ext uri="{BB962C8B-B14F-4D97-AF65-F5344CB8AC3E}">
        <p14:creationId xmlns:p14="http://schemas.microsoft.com/office/powerpoint/2010/main" val="208092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training set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 “fixed” hypothesis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Single-hypothesis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A3A0E57-3C6A-C446-8809-9A05D9A635A5}"/>
              </a:ext>
            </a:extLst>
          </p:cNvPr>
          <p:cNvGrpSpPr/>
          <p:nvPr/>
        </p:nvGrpSpPr>
        <p:grpSpPr>
          <a:xfrm>
            <a:off x="7694854" y="3480816"/>
            <a:ext cx="4340175" cy="2749296"/>
            <a:chOff x="7694854" y="3480816"/>
            <a:chExt cx="4340175" cy="27492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22562F-F479-9646-9CB9-5B181DE6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4854" y="3480816"/>
              <a:ext cx="4228418" cy="27492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/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: number of samples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r="-11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054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03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sz="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Can we do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Yes! Learn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using the entire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return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2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4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4070-9FD1-6440-A40D-7AC7EB14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</p:spPr>
            <p:txBody>
              <a:bodyPr/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  <a:blipFill>
                <a:blip r:embed="rId2"/>
                <a:stretch>
                  <a:fillRect l="-844" t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87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r>
                  <a:rPr lang="en-US" dirty="0"/>
                  <a:t>Key difference to the test 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will be used multiple times</a:t>
                </a:r>
              </a:p>
              <a:p>
                <a:pPr lvl="2"/>
                <a:r>
                  <a:rPr lang="en-US" dirty="0"/>
                  <a:t>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multiple usage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2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AB83A-B99A-2548-AEF2-BEE09BA6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37" y="2427346"/>
            <a:ext cx="7575703" cy="25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using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64F91-F5C2-EA4A-9FB8-A617764B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1" y="2387755"/>
            <a:ext cx="7794239" cy="3542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/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blipFill>
                <a:blip r:embed="rId3"/>
                <a:stretch>
                  <a:fillRect l="-1628" t="-125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/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/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/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/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/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Key: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is used to choose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hypothesis</a:t>
                </a: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  <a:blipFill>
                <a:blip r:embed="rId8"/>
                <a:stretch>
                  <a:fillRect l="-463" t="-1818" r="-46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194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/>
          </a:bodyPr>
          <a:lstStyle/>
          <a:p>
            <a:r>
              <a:rPr lang="en-US" dirty="0"/>
              <a:t>Homework 2: Due </a:t>
            </a:r>
            <a:r>
              <a:rPr lang="en-US" b="1" dirty="0"/>
              <a:t>Feb 24 </a:t>
            </a:r>
            <a:r>
              <a:rPr lang="en-US" dirty="0"/>
              <a:t>(Thu)</a:t>
            </a:r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your own late days</a:t>
            </a:r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548809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548809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59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9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8" y="5776881"/>
                <a:ext cx="9720222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8" y="5776881"/>
                <a:ext cx="9720222" cy="106048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35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3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8" y="5776881"/>
                <a:ext cx="9720222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8" y="5776881"/>
                <a:ext cx="9720222" cy="1060483"/>
              </a:xfrm>
              <a:prstGeom prst="rect">
                <a:avLst/>
              </a:prstGeom>
              <a:blipFill>
                <a:blip r:embed="rId4"/>
                <a:stretch>
                  <a:fillRect l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476AAB-B4DB-1947-B2AB-7DCA2B8B6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388" y="1597720"/>
            <a:ext cx="4573406" cy="34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1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327EF-D796-3442-A414-17AC8FC47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7808" y="1781020"/>
            <a:ext cx="39876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F5292-0262-BE42-9940-020E34F0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54" y="1778261"/>
            <a:ext cx="5452601" cy="435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/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hypothesis minimizes in-sample error over </a:t>
                </a:r>
                <a:r>
                  <a:rPr lang="en-US" dirty="0">
                    <a:solidFill>
                      <a:schemeClr val="accent1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29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248458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248458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DD54361-4D8F-4E4A-93BF-72E6689EA396}"/>
              </a:ext>
            </a:extLst>
          </p:cNvPr>
          <p:cNvSpPr txBox="1"/>
          <p:nvPr/>
        </p:nvSpPr>
        <p:spPr>
          <a:xfrm>
            <a:off x="374352" y="5216375"/>
            <a:ext cx="521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When a validation set is not used for model selection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(i.e., used only once), it is essentially a test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DB092D-B6E4-7246-9BF9-9BC1636319FD}"/>
              </a:ext>
            </a:extLst>
          </p:cNvPr>
          <p:cNvCxnSpPr/>
          <p:nvPr/>
        </p:nvCxnSpPr>
        <p:spPr>
          <a:xfrm flipH="1">
            <a:off x="712382" y="3429000"/>
            <a:ext cx="441358" cy="174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429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620932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620932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3605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80386197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80386197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/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Note that the outlook comparisons are “in expectation”</a:t>
                </a:r>
              </a:p>
              <a:p>
                <a:r>
                  <a:rPr lang="en-US" dirty="0"/>
                  <a:t>If you only get one “draw”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you cannot say anything “for certain”</a:t>
                </a:r>
              </a:p>
              <a:p>
                <a:endParaRPr lang="en-US" dirty="0"/>
              </a:p>
              <a:p>
                <a:r>
                  <a:rPr lang="en-US" dirty="0"/>
                  <a:t>Remember that ML results are under the condition “with high probability”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5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/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Want small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(didn’t sacrifice too much training data)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blipFill>
                <a:blip r:embed="rId4"/>
                <a:stretch>
                  <a:fillRect l="-1706" t="-5195" r="-1706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/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Want large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well)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blipFill>
                <a:blip r:embed="rId5"/>
                <a:stretch>
                  <a:fillRect l="-2885" t="-8000" r="-2564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9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721-E153-8C40-983E-BE8007AC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</p:spPr>
            <p:txBody>
              <a:bodyPr>
                <a:normAutofit fontScale="77500" lnSpcReduction="20000"/>
              </a:bodyPr>
              <a:lstStyle/>
              <a:p>
                <a:endParaRPr lang="en-US" sz="3600" dirty="0"/>
              </a:p>
              <a:p>
                <a:r>
                  <a:rPr lang="en-US" sz="3600" dirty="0"/>
                  <a:t>Getting the best </a:t>
                </a:r>
                <a:r>
                  <a:rPr lang="en-US" sz="3600"/>
                  <a:t>of both </a:t>
                </a:r>
                <a:r>
                  <a:rPr lang="en-US" sz="3600" dirty="0"/>
                  <a:t>worlds</a:t>
                </a:r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600" dirty="0"/>
                  <a:t>Intuition: Setting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600" dirty="0"/>
                  <a:t> but do it many times…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  <a:blipFill>
                <a:blip r:embed="rId2"/>
                <a:stretch>
                  <a:fillRect l="-1206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962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BC01-5945-4246-93BD-BD6BE9C6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0658E5-3E4F-A740-81B5-EB78EADE3F3A}"/>
              </a:ext>
            </a:extLst>
          </p:cNvPr>
          <p:cNvGrpSpPr/>
          <p:nvPr/>
        </p:nvGrpSpPr>
        <p:grpSpPr>
          <a:xfrm>
            <a:off x="2478206" y="2106956"/>
            <a:ext cx="2256881" cy="2260265"/>
            <a:chOff x="3867150" y="2062353"/>
            <a:chExt cx="2724150" cy="27241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943CC-D22A-0D47-8ABD-E3127E8348CA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17ABE8-C318-C540-B054-9545CA61D228}"/>
                </a:ext>
              </a:extLst>
            </p:cNvPr>
            <p:cNvSpPr/>
            <p:nvPr/>
          </p:nvSpPr>
          <p:spPr>
            <a:xfrm>
              <a:off x="5912131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20F55B-B903-184C-BAE9-5DDA5A5FCC72}"/>
                </a:ext>
              </a:extLst>
            </p:cNvPr>
            <p:cNvSpPr/>
            <p:nvPr/>
          </p:nvSpPr>
          <p:spPr>
            <a:xfrm>
              <a:off x="5414562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C85CC29-A9C0-5843-B0F7-A0B45834E831}"/>
                </a:ext>
              </a:extLst>
            </p:cNvPr>
            <p:cNvSpPr/>
            <p:nvPr/>
          </p:nvSpPr>
          <p:spPr>
            <a:xfrm>
              <a:off x="4424364" y="3513152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33AADD-BA37-C34A-8010-816A258897C9}"/>
              </a:ext>
            </a:extLst>
          </p:cNvPr>
          <p:cNvGrpSpPr/>
          <p:nvPr/>
        </p:nvGrpSpPr>
        <p:grpSpPr>
          <a:xfrm>
            <a:off x="5118608" y="2106955"/>
            <a:ext cx="2257527" cy="2260265"/>
            <a:chOff x="3867150" y="2062353"/>
            <a:chExt cx="2724150" cy="2724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39CB30-7029-4A47-850B-0B27EAC77CE5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DD6EE1-19EA-6B45-900A-59F9E622EF0E}"/>
                </a:ext>
              </a:extLst>
            </p:cNvPr>
            <p:cNvSpPr/>
            <p:nvPr/>
          </p:nvSpPr>
          <p:spPr>
            <a:xfrm>
              <a:off x="5912139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DB87B8-BFB1-8F4D-8576-3CBB934C8250}"/>
                </a:ext>
              </a:extLst>
            </p:cNvPr>
            <p:cNvSpPr/>
            <p:nvPr/>
          </p:nvSpPr>
          <p:spPr>
            <a:xfrm>
              <a:off x="5414566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5C270A-598F-F84D-8008-C68CE05A542D}"/>
                </a:ext>
              </a:extLst>
            </p:cNvPr>
            <p:cNvSpPr/>
            <p:nvPr/>
          </p:nvSpPr>
          <p:spPr>
            <a:xfrm>
              <a:off x="4424364" y="3506553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2D27A1-1C74-FB40-8B49-E5EE2FFED6FF}"/>
              </a:ext>
            </a:extLst>
          </p:cNvPr>
          <p:cNvGrpSpPr/>
          <p:nvPr/>
        </p:nvGrpSpPr>
        <p:grpSpPr>
          <a:xfrm>
            <a:off x="7764037" y="2106957"/>
            <a:ext cx="2262297" cy="2260265"/>
            <a:chOff x="3867150" y="2062353"/>
            <a:chExt cx="2724150" cy="27241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C8A417-5252-0D4B-88F7-DED65FA73B2F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3C171F-29B4-E245-841D-CE40FB59AB4D}"/>
                </a:ext>
              </a:extLst>
            </p:cNvPr>
            <p:cNvSpPr/>
            <p:nvPr/>
          </p:nvSpPr>
          <p:spPr>
            <a:xfrm>
              <a:off x="5912192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B57D69D-890E-0E48-94D3-C74531C4B80D}"/>
                </a:ext>
              </a:extLst>
            </p:cNvPr>
            <p:cNvSpPr/>
            <p:nvPr/>
          </p:nvSpPr>
          <p:spPr>
            <a:xfrm>
              <a:off x="5414593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D4F6E5B-22AC-D849-A1A9-B0589CAFD9D4}"/>
                </a:ext>
              </a:extLst>
            </p:cNvPr>
            <p:cNvSpPr/>
            <p:nvPr/>
          </p:nvSpPr>
          <p:spPr>
            <a:xfrm>
              <a:off x="4424364" y="351975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4939BF-87A4-5649-886D-9E6657358FE8}"/>
              </a:ext>
            </a:extLst>
          </p:cNvPr>
          <p:cNvCxnSpPr>
            <a:cxnSpLocks/>
          </p:cNvCxnSpPr>
          <p:nvPr/>
        </p:nvCxnSpPr>
        <p:spPr>
          <a:xfrm flipH="1">
            <a:off x="2939842" y="2106955"/>
            <a:ext cx="1795245" cy="22602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6BD1D9-594D-4043-89C8-C829F1738DD3}"/>
              </a:ext>
            </a:extLst>
          </p:cNvPr>
          <p:cNvCxnSpPr>
            <a:cxnSpLocks/>
          </p:cNvCxnSpPr>
          <p:nvPr/>
        </p:nvCxnSpPr>
        <p:spPr>
          <a:xfrm flipH="1">
            <a:off x="5126222" y="2458620"/>
            <a:ext cx="2249913" cy="11812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B7A82-3AE3-7747-9CBE-832623935FC0}"/>
              </a:ext>
            </a:extLst>
          </p:cNvPr>
          <p:cNvCxnSpPr>
            <a:cxnSpLocks/>
          </p:cNvCxnSpPr>
          <p:nvPr/>
        </p:nvCxnSpPr>
        <p:spPr>
          <a:xfrm flipH="1">
            <a:off x="7766816" y="3098587"/>
            <a:ext cx="2259518" cy="3616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/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blipFill>
                <a:blip r:embed="rId2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/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blipFill>
                <a:blip r:embed="rId3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/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blipFill>
                <a:blip r:embed="rId4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/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blipFill>
                <a:blip r:embed="rId5"/>
                <a:stretch>
                  <a:fillRect l="-31579" r="-26316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F9C200-D551-334A-BAEF-B2451650C3C8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3002972" y="3437152"/>
            <a:ext cx="0" cy="83813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13F8ED-9E11-A841-8C96-131FF182DF3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464112" y="2954861"/>
            <a:ext cx="1" cy="21900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25145A-F62B-D446-A7CE-85F38DC4DBA8}"/>
              </a:ext>
            </a:extLst>
          </p:cNvPr>
          <p:cNvCxnSpPr>
            <a:cxnSpLocks/>
          </p:cNvCxnSpPr>
          <p:nvPr/>
        </p:nvCxnSpPr>
        <p:spPr>
          <a:xfrm>
            <a:off x="9525643" y="2778712"/>
            <a:ext cx="0" cy="359385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/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blipFill>
                <a:blip r:embed="rId6"/>
                <a:stretch>
                  <a:fillRect l="-20000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/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blipFill>
                <a:blip r:embed="rId7"/>
                <a:stretch>
                  <a:fillRect l="-19355" r="-64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/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blipFill>
                <a:blip r:embed="rId8"/>
                <a:stretch>
                  <a:fillRect l="-19355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/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blipFill>
                <a:blip r:embed="rId9"/>
                <a:stretch>
                  <a:fillRect l="-1712" t="-15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7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3B60-4D2D-6342-98D3-AF191886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LOOCV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LOOCV is unbiased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(If *not* used for model selection)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unbiased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			(expected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when learning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points)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“effective number” of examples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estimation  is high for LOOCV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LOOCV is computationally expensive</a:t>
                </a:r>
              </a:p>
              <a:p>
                <a:pPr lvl="1"/>
                <a:r>
                  <a:rPr lang="en-US" dirty="0"/>
                  <a:t>Need to 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models, each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0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D0F802-BE3E-894D-BB8C-6D3ED4805072}"/>
              </a:ext>
            </a:extLst>
          </p:cNvPr>
          <p:cNvCxnSpPr>
            <a:cxnSpLocks/>
          </p:cNvCxnSpPr>
          <p:nvPr/>
        </p:nvCxnSpPr>
        <p:spPr>
          <a:xfrm flipH="1" flipV="1">
            <a:off x="6255488" y="2666179"/>
            <a:ext cx="118255" cy="23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672B94-EFA0-8E43-8F7B-FEA45E52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12" y="4194251"/>
            <a:ext cx="4572646" cy="11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6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95C1-AC7F-1143-9FD1-C2F731ED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V-Fold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equally sized data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hypothesis learned using all data sets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where the validation uses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-fold cross validation error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1200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Practical rule of thumb: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47DCEA-3615-2C4C-B1A9-E08E77A0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569" y="4567903"/>
            <a:ext cx="6286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0DC-A38F-7C48-84E9-C24AA7CF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BDEB-C546-E040-85CA-8C7270C6B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62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296399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59" y="15261"/>
            <a:ext cx="10515600" cy="1325563"/>
          </a:xfrm>
        </p:spPr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714" y="1389319"/>
            <a:ext cx="10351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“An explanation of the data should be made as simple as possible, but no simpler.”                                     -- Einstein</a:t>
            </a:r>
            <a:r>
              <a:rPr lang="en-US" sz="3200" b="1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4885727"/>
            <a:ext cx="2824106" cy="18827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7714" y="2937126"/>
            <a:ext cx="10577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entia</a:t>
            </a:r>
            <a:r>
              <a:rPr lang="en-US" sz="3200" dirty="0"/>
              <a:t> non </a:t>
            </a:r>
            <a:r>
              <a:rPr lang="en-US" sz="3200" dirty="0" err="1"/>
              <a:t>sunt</a:t>
            </a:r>
            <a:r>
              <a:rPr lang="en-US" sz="3200" dirty="0"/>
              <a:t> </a:t>
            </a:r>
            <a:r>
              <a:rPr lang="en-US" sz="3200" dirty="0" err="1"/>
              <a:t>multiplicanda</a:t>
            </a:r>
            <a:r>
              <a:rPr lang="en-US" sz="3200" dirty="0"/>
              <a:t> </a:t>
            </a:r>
            <a:r>
              <a:rPr lang="en-US" sz="3200" dirty="0" err="1"/>
              <a:t>praeter</a:t>
            </a:r>
            <a:r>
              <a:rPr lang="en-US" sz="3200" dirty="0"/>
              <a:t> </a:t>
            </a:r>
            <a:r>
              <a:rPr lang="en-US" sz="3200" dirty="0" err="1"/>
              <a:t>necessitatem</a:t>
            </a:r>
            <a:r>
              <a:rPr lang="en-US" sz="3200" dirty="0"/>
              <a:t>”</a:t>
            </a:r>
          </a:p>
          <a:p>
            <a:r>
              <a:rPr lang="en-US" sz="3200" dirty="0"/>
              <a:t> (entities must not be multiplied </a:t>
            </a:r>
            <a:r>
              <a:rPr lang="en-US" sz="3200" dirty="0">
                <a:solidFill>
                  <a:schemeClr val="accent1"/>
                </a:solidFill>
              </a:rPr>
              <a:t>beyond necessity</a:t>
            </a:r>
            <a:r>
              <a:rPr lang="en-US" sz="3200" dirty="0"/>
              <a:t>)</a:t>
            </a:r>
          </a:p>
          <a:p>
            <a:r>
              <a:rPr lang="en-US" sz="3200" dirty="0"/>
              <a:t>                                                                     -- William of Occam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8181" y="5288487"/>
            <a:ext cx="4615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“trimming down” </a:t>
            </a:r>
          </a:p>
          <a:p>
            <a:r>
              <a:rPr lang="en-US" sz="3200" dirty="0"/>
              <a:t>unnecessary explanation </a:t>
            </a:r>
          </a:p>
        </p:txBody>
      </p:sp>
    </p:spTree>
    <p:extLst>
      <p:ext uri="{BB962C8B-B14F-4D97-AF65-F5344CB8AC3E}">
        <p14:creationId xmlns:p14="http://schemas.microsoft.com/office/powerpoint/2010/main" val="16636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4655" y="3267545"/>
            <a:ext cx="1075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simplest</a:t>
            </a:r>
            <a:r>
              <a:rPr lang="en-US" sz="3200" dirty="0"/>
              <a:t> model that fits the data is also the most </a:t>
            </a:r>
            <a:r>
              <a:rPr lang="en-US" sz="3200" dirty="0">
                <a:solidFill>
                  <a:schemeClr val="accent1"/>
                </a:solidFill>
              </a:rPr>
              <a:t>plausible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7676" y="5173699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does it mean to be simple?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7676" y="5965742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Why is simple better?</a:t>
            </a:r>
          </a:p>
        </p:txBody>
      </p:sp>
    </p:spTree>
    <p:extLst>
      <p:ext uri="{BB962C8B-B14F-4D97-AF65-F5344CB8AC3E}">
        <p14:creationId xmlns:p14="http://schemas.microsoft.com/office/powerpoint/2010/main" val="37372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56" y="481913"/>
            <a:ext cx="2680703" cy="267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60" y="481913"/>
            <a:ext cx="2649731" cy="2670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57" y="4077730"/>
            <a:ext cx="2765308" cy="264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11" y="4048836"/>
            <a:ext cx="3050800" cy="27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to be simple</a:t>
                </a:r>
              </a:p>
              <a:p>
                <a:pPr lvl="1"/>
                <a:r>
                  <a:rPr lang="en-US" dirty="0"/>
                  <a:t># dichotomies it can generate is small</a:t>
                </a:r>
              </a:p>
              <a:p>
                <a:pPr lvl="1"/>
                <a:r>
                  <a:rPr lang="en-US" dirty="0"/>
                  <a:t>VC Dimension is small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i="1" dirty="0"/>
                  <a:t> </a:t>
                </a:r>
                <a:r>
                  <a:rPr lang="en-US" dirty="0"/>
                  <a:t>to be simple</a:t>
                </a:r>
              </a:p>
              <a:p>
                <a:pPr lvl="1"/>
                <a:r>
                  <a:rPr lang="en-US" dirty="0"/>
                  <a:t>lower order polynomial</a:t>
                </a:r>
              </a:p>
              <a:p>
                <a:pPr lvl="1"/>
                <a:r>
                  <a:rPr lang="en-US" dirty="0"/>
                  <a:t>smaller weights (think about the regularization)</a:t>
                </a:r>
              </a:p>
              <a:p>
                <a:pPr lvl="1"/>
                <a:r>
                  <a:rPr lang="en-US" dirty="0"/>
                  <a:t>easy to describe?  </a:t>
                </a:r>
              </a:p>
              <a:p>
                <a:pPr lvl="1"/>
                <a:r>
                  <a:rPr lang="en-US" dirty="0"/>
                  <a:t>fewer number of parameters (fewer bits to describe)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  <a:blipFill>
                <a:blip r:embed="rId2"/>
                <a:stretch>
                  <a:fillRect l="-965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0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Connection: </a:t>
                </a:r>
              </a:p>
              <a:p>
                <a:pPr marL="0" indent="0">
                  <a:buNone/>
                </a:pPr>
                <a:r>
                  <a:rPr lang="en-US" dirty="0"/>
                  <a:t>	A hypothesis set with </a:t>
                </a:r>
                <a:r>
                  <a:rPr lang="en-US" i="1" dirty="0"/>
                  <a:t>simple </a:t>
                </a:r>
                <a:r>
                  <a:rPr lang="en-US" dirty="0"/>
                  <a:t>hypotheses should be </a:t>
                </a:r>
                <a:r>
                  <a:rPr lang="en-US" i="1" dirty="0"/>
                  <a:t>simple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Consider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dirty="0"/>
                  <a:t> can be specified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</a:p>
              <a:p>
                <a:pPr>
                  <a:buFont typeface="Symbol" charset="2"/>
                  <a:buChar char="Þ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contains all such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Simple: small model complexity / VC dimension / size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55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Falsifiability </a:t>
            </a:r>
            <a:r>
              <a:rPr lang="en-US" dirty="0"/>
              <a:t>is important!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 you want to examine whether resistivity is linear in temperature </a:t>
            </a:r>
          </a:p>
          <a:p>
            <a:pPr marL="0" indent="0">
              <a:buNone/>
            </a:pPr>
            <a:r>
              <a:rPr lang="en-US" dirty="0"/>
              <a:t>(assume no measure error)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79280"/>
            <a:ext cx="3517087" cy="2797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26" y="3387626"/>
            <a:ext cx="3382285" cy="2780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1" y="3405373"/>
            <a:ext cx="3546758" cy="27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1086" t="-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Classical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325563"/>
            <a:ext cx="117729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Imagine you got an email before each Cardinals game for the first 5 games.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1: “Cardinals will win” -&gt;  Cardinals wins Game 1</a:t>
            </a:r>
          </a:p>
          <a:p>
            <a:pPr marL="0" indent="0">
              <a:buNone/>
            </a:pPr>
            <a:r>
              <a:rPr lang="en-US" dirty="0"/>
              <a:t>Before Game 2: ”Cardinals will lose” -&gt;  Cardinals loses Game 2</a:t>
            </a:r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6:</a:t>
            </a:r>
          </a:p>
          <a:p>
            <a:pPr marL="0" indent="0">
              <a:buNone/>
            </a:pPr>
            <a:r>
              <a:rPr lang="en-US" dirty="0"/>
              <a:t>If you pay me $50 dollars, I’ll tell you whether Cardinals will win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not falsifiable: </a:t>
            </a:r>
          </a:p>
          <a:p>
            <a:pPr marL="0" indent="0">
              <a:buNone/>
            </a:pPr>
            <a:r>
              <a:rPr lang="en-US" dirty="0"/>
              <a:t>Imagine if this person contacts 2</a:t>
            </a:r>
            <a:r>
              <a:rPr lang="en-US" baseline="30000" dirty="0"/>
              <a:t>10</a:t>
            </a:r>
            <a:r>
              <a:rPr lang="en-US" dirty="0"/>
              <a:t> persons, split them into two groups each game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5</a:t>
            </a:r>
            <a:r>
              <a:rPr lang="en-US" dirty="0"/>
              <a:t> persons will receive perfect prediction for the first 5 games</a:t>
            </a:r>
          </a:p>
        </p:txBody>
      </p:sp>
    </p:spTree>
    <p:extLst>
      <p:ext uri="{BB962C8B-B14F-4D97-AF65-F5344CB8AC3E}">
        <p14:creationId xmlns:p14="http://schemas.microsoft.com/office/powerpoint/2010/main" val="22421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292600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1948 US Presidential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6" y="1837981"/>
            <a:ext cx="11036643" cy="4351338"/>
          </a:xfrm>
        </p:spPr>
        <p:txBody>
          <a:bodyPr/>
          <a:lstStyle/>
          <a:p>
            <a:r>
              <a:rPr lang="en-US" dirty="0"/>
              <a:t>Truman vs. Dewey</a:t>
            </a:r>
          </a:p>
          <a:p>
            <a:r>
              <a:rPr lang="en-US" dirty="0"/>
              <a:t>Chicago Daily Tribune decided to run a phone poll of how people </a:t>
            </a:r>
            <a:r>
              <a:rPr lang="en-US" u="sng" dirty="0"/>
              <a:t>voted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0" y="3073879"/>
            <a:ext cx="5103340" cy="35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3" y="326481"/>
            <a:ext cx="7795743" cy="61361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28551" y="1000897"/>
            <a:ext cx="3521676" cy="30026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995" y="654909"/>
            <a:ext cx="233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Truman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65174" y="1235677"/>
            <a:ext cx="729048" cy="201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4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explanation: we cannot claim anything for certain.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there are bigger issues here</a:t>
            </a:r>
            <a:r>
              <a:rPr lang="mr-IN" dirty="0"/>
              <a:t>…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Phones are expensive in 1948</a:t>
            </a:r>
            <a:r>
              <a:rPr lang="mr-IN" dirty="0"/>
              <a:t>…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Dewey was more favored in rich populations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Imagine you are polling from people in DC/Texas/NY to predict who will win the presidential election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the data is sampled in a biased way, learning will produce a similarly </a:t>
            </a:r>
            <a:r>
              <a:rPr lang="en-US" sz="3200"/>
              <a:t>biased outcome.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6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09" y="2198471"/>
            <a:ext cx="7228702" cy="356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the training and test distributions are as close as possible</a:t>
            </a:r>
            <a:r>
              <a:rPr lang="mr-IN" dirty="0"/>
              <a:t>…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Example: importance weighting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always possible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If you don’t have access to some region of points in training, but they appear in the testing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" y="2198471"/>
            <a:ext cx="3656797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7" y="111210"/>
            <a:ext cx="936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5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r>
              <a:rPr lang="en-US" dirty="0"/>
              <a:t>Determine whether to approve credit cards given applicants’ financial information</a:t>
            </a:r>
          </a:p>
          <a:p>
            <a:r>
              <a:rPr lang="en-US" dirty="0"/>
              <a:t>Banks have lots of data:</a:t>
            </a:r>
          </a:p>
          <a:p>
            <a:pPr lvl="1"/>
            <a:r>
              <a:rPr lang="en-US" dirty="0"/>
              <a:t>Customer information</a:t>
            </a:r>
          </a:p>
          <a:p>
            <a:pPr lvl="1"/>
            <a:r>
              <a:rPr lang="en-US" dirty="0"/>
              <a:t>Whether they are good customers or not</a:t>
            </a:r>
          </a:p>
          <a:p>
            <a:endParaRPr lang="en-US" dirty="0"/>
          </a:p>
          <a:p>
            <a:r>
              <a:rPr lang="en-US" dirty="0"/>
              <a:t>Are there any issues 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22" y="2483890"/>
            <a:ext cx="3197196" cy="32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6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Weight decay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31076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  <a:blipFill>
                <a:blip r:embed="rId5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  <a:blipFill>
                <a:blip r:embed="rId6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748428E-540D-7949-9F60-5B86C30FA704}"/>
              </a:ext>
            </a:extLst>
          </p:cNvPr>
          <p:cNvSpPr txBox="1"/>
          <p:nvPr/>
        </p:nvSpPr>
        <p:spPr>
          <a:xfrm>
            <a:off x="1741863" y="4077311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Constrained 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5956-D4D2-C747-8CD4-743A91783E15}"/>
              </a:ext>
            </a:extLst>
          </p:cNvPr>
          <p:cNvSpPr txBox="1"/>
          <p:nvPr/>
        </p:nvSpPr>
        <p:spPr>
          <a:xfrm>
            <a:off x="6369414" y="4073736"/>
            <a:ext cx="307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Unconstrained optimization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34D666-65B1-E74E-AEFA-5D81D4CC6558}"/>
              </a:ext>
            </a:extLst>
          </p:cNvPr>
          <p:cNvCxnSpPr/>
          <p:nvPr/>
        </p:nvCxnSpPr>
        <p:spPr>
          <a:xfrm>
            <a:off x="4684530" y="537566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44BB06-F2FC-B34F-A20F-EAF6F31A680B}"/>
              </a:ext>
            </a:extLst>
          </p:cNvPr>
          <p:cNvSpPr txBox="1"/>
          <p:nvPr/>
        </p:nvSpPr>
        <p:spPr>
          <a:xfrm>
            <a:off x="4661344" y="485201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518FC-8A17-F346-8F26-794F2F948407}"/>
              </a:ext>
            </a:extLst>
          </p:cNvPr>
          <p:cNvSpPr txBox="1"/>
          <p:nvPr/>
        </p:nvSpPr>
        <p:spPr>
          <a:xfrm>
            <a:off x="7427533" y="5807631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FD213D-8EE6-D84D-969F-6A805AA0B1A8}"/>
              </a:ext>
            </a:extLst>
          </p:cNvPr>
          <p:cNvGrpSpPr/>
          <p:nvPr/>
        </p:nvGrpSpPr>
        <p:grpSpPr>
          <a:xfrm>
            <a:off x="9128031" y="1537655"/>
            <a:ext cx="2574341" cy="2219125"/>
            <a:chOff x="8332656" y="2390781"/>
            <a:chExt cx="3778748" cy="325734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E8E863-9589-5C45-89B6-130CCEF18447}"/>
                </a:ext>
              </a:extLst>
            </p:cNvPr>
            <p:cNvSpPr/>
            <p:nvPr/>
          </p:nvSpPr>
          <p:spPr>
            <a:xfrm rot="1947607">
              <a:off x="8473683" y="2390781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B55591-8F95-304F-89EC-3376010117C4}"/>
                </a:ext>
              </a:extLst>
            </p:cNvPr>
            <p:cNvSpPr/>
            <p:nvPr/>
          </p:nvSpPr>
          <p:spPr>
            <a:xfrm rot="1947607">
              <a:off x="8971497" y="2695691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E3F540-80D2-5C46-BA15-43F9EF67D6E9}"/>
                </a:ext>
              </a:extLst>
            </p:cNvPr>
            <p:cNvSpPr/>
            <p:nvPr/>
          </p:nvSpPr>
          <p:spPr>
            <a:xfrm rot="2050069">
              <a:off x="9385606" y="3004015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49E080-6442-FC47-BFEF-31F12B1ECBFA}"/>
                </a:ext>
              </a:extLst>
            </p:cNvPr>
            <p:cNvSpPr/>
            <p:nvPr/>
          </p:nvSpPr>
          <p:spPr>
            <a:xfrm>
              <a:off x="10201103" y="320891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/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blipFill>
                  <a:blip r:embed="rId7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DA33-2C01-D64A-AF82-D0C8675E7CD4}"/>
                </a:ext>
              </a:extLst>
            </p:cNvPr>
            <p:cNvSpPr/>
            <p:nvPr/>
          </p:nvSpPr>
          <p:spPr>
            <a:xfrm>
              <a:off x="8425716" y="3652088"/>
              <a:ext cx="1998023" cy="199603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8FC6FC8-E85A-234D-ACA8-68BB7D28C79D}"/>
                </a:ext>
              </a:extLst>
            </p:cNvPr>
            <p:cNvSpPr/>
            <p:nvPr/>
          </p:nvSpPr>
          <p:spPr>
            <a:xfrm>
              <a:off x="9333287" y="455866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/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blipFill>
                  <a:blip r:embed="rId8"/>
                  <a:stretch>
                    <a:fillRect l="-1923"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/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AD8A5F-439E-CA46-9CA3-EF946A00A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5802" y="3833734"/>
              <a:ext cx="365760" cy="54864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FBFE56D-1374-AB42-98E0-367FEB163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8732" y="3561420"/>
              <a:ext cx="182880" cy="27432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24EDBD5-D0AF-AA4D-83BA-3726EEE465D2}"/>
                </a:ext>
              </a:extLst>
            </p:cNvPr>
            <p:cNvSpPr/>
            <p:nvPr/>
          </p:nvSpPr>
          <p:spPr>
            <a:xfrm>
              <a:off x="9850334" y="374127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/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blipFill>
                  <a:blip r:embed="rId10"/>
                  <a:stretch>
                    <a:fillRect l="-3571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/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blipFill>
                  <a:blip r:embed="rId11"/>
                  <a:stretch>
                    <a:fillRect l="-3175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  <p:bldP spid="14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14A09-0427-D049-B9D3-4E2CA836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90900"/>
            <a:ext cx="8504544" cy="259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8AD33-C953-7940-8916-203FD99F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2" y="2798921"/>
            <a:ext cx="5544426" cy="2889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6192-F651-894C-980A-FC1C66A7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74" y="3121537"/>
            <a:ext cx="5793740" cy="1676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3B233-EE0F-5948-99F3-74091EAA1FD4}"/>
              </a:ext>
            </a:extLst>
          </p:cNvPr>
          <p:cNvSpPr txBox="1"/>
          <p:nvPr/>
        </p:nvSpPr>
        <p:spPr>
          <a:xfrm>
            <a:off x="2137565" y="5847989"/>
            <a:ext cx="759502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will spend 1~2 lectures towards the end of the semester to talk about various ethical considerations of ML.</a:t>
            </a:r>
          </a:p>
        </p:txBody>
      </p:sp>
    </p:spTree>
    <p:extLst>
      <p:ext uri="{BB962C8B-B14F-4D97-AF65-F5344CB8AC3E}">
        <p14:creationId xmlns:p14="http://schemas.microsoft.com/office/powerpoint/2010/main" val="37685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75821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a data set has affected any step in the learning process, its ability to assess the outcome has been compromised.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71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</p:spPr>
            <p:txBody>
              <a:bodyPr/>
              <a:lstStyle/>
              <a:p>
                <a:r>
                  <a:rPr lang="en-US" dirty="0"/>
                  <a:t>Shouldn’t looking at the data before 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  <a:blipFill>
                <a:blip r:embed="rId2"/>
                <a:stretch>
                  <a:fillRect l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8" y="2095521"/>
            <a:ext cx="3795151" cy="3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29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Subtle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US Dollar vs. British Pound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 the change for the previous 20 days</a:t>
                </a:r>
              </a:p>
              <a:p>
                <a:pPr lvl="1"/>
                <a:r>
                  <a:rPr lang="en-US" dirty="0"/>
                  <a:t>y: the change in the 21th day</a:t>
                </a:r>
              </a:p>
              <a:p>
                <a:r>
                  <a:rPr lang="en-US" dirty="0"/>
                  <a:t>Normalize data</a:t>
                </a:r>
              </a:p>
              <a:p>
                <a:r>
                  <a:rPr lang="en-US" dirty="0"/>
                  <a:t>Randomly 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𝑡𝑟𝑎𝑖𝑛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𝑡𝑒𝑠𝑡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Where does snooping happen?</a:t>
                </a:r>
              </a:p>
              <a:p>
                <a:pPr lvl="1"/>
                <a:r>
                  <a:rPr lang="en-US" dirty="0"/>
                  <a:t>The normalization “looks at”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you perform normalization in Q1 of HW2?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  <a:blipFill>
                <a:blip r:embed="rId2"/>
                <a:stretch>
                  <a:fillRect l="-965" t="-3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89" y="1590847"/>
            <a:ext cx="4850296" cy="3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of a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model after another </a:t>
            </a:r>
            <a:r>
              <a:rPr lang="en-US" b="1" dirty="0"/>
              <a:t>on the same data set</a:t>
            </a:r>
            <a:r>
              <a:rPr lang="en-US" dirty="0"/>
              <a:t>, you will eventually succeed.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“If you torture the data long enough, it will confess”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VC dimension of the total learning models</a:t>
            </a:r>
          </a:p>
          <a:p>
            <a:r>
              <a:rPr lang="en-US" dirty="0"/>
              <a:t>May even include what others tried (e.g., if you read their paper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p-hacking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7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9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5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 data snooping</a:t>
            </a:r>
          </a:p>
          <a:p>
            <a:pPr>
              <a:buFontTx/>
              <a:buChar char="-"/>
            </a:pPr>
            <a:r>
              <a:rPr lang="en-US" dirty="0"/>
              <a:t>Strict discipline</a:t>
            </a:r>
          </a:p>
          <a:p>
            <a:pPr>
              <a:buFontTx/>
              <a:buChar char="-"/>
            </a:pPr>
            <a:r>
              <a:rPr lang="en-US" dirty="0"/>
              <a:t>E.g., be </a:t>
            </a:r>
            <a:r>
              <a:rPr lang="en-US" b="1" dirty="0"/>
              <a:t>honest</a:t>
            </a:r>
            <a:r>
              <a:rPr lang="en-US" dirty="0"/>
              <a:t> and lock the 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Account for data snooping</a:t>
            </a:r>
          </a:p>
          <a:p>
            <a:pPr>
              <a:buFontTx/>
              <a:buChar char="-"/>
            </a:pPr>
            <a:r>
              <a:rPr lang="en-US" dirty="0"/>
              <a:t>Measure how much data is contaminated</a:t>
            </a:r>
          </a:p>
          <a:p>
            <a:pPr>
              <a:buFontTx/>
              <a:buChar char="-"/>
            </a:pPr>
            <a:r>
              <a:rPr lang="en-US" dirty="0"/>
              <a:t>E.g., what we discussed in validation</a:t>
            </a:r>
          </a:p>
        </p:txBody>
      </p:sp>
    </p:spTree>
    <p:extLst>
      <p:ext uri="{BB962C8B-B14F-4D97-AF65-F5344CB8AC3E}">
        <p14:creationId xmlns:p14="http://schemas.microsoft.com/office/powerpoint/2010/main" val="154621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131218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components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familiar? Recall in the VC Theory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(treating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as a constant)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the impacts of picking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7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909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56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07362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1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27996</TotalTime>
  <Words>2348</Words>
  <Application>Microsoft Macintosh PowerPoint</Application>
  <PresentationFormat>Widescreen</PresentationFormat>
  <Paragraphs>435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Symbol</vt:lpstr>
      <vt:lpstr>Office Theme</vt:lpstr>
      <vt:lpstr>CSE 417T Introduction to Machine Learning</vt:lpstr>
      <vt:lpstr>Logistics</vt:lpstr>
      <vt:lpstr>Recap</vt:lpstr>
      <vt:lpstr>Overfitting and Its Cures</vt:lpstr>
      <vt:lpstr>Regularization (Constrain H)</vt:lpstr>
      <vt:lpstr>Augmented Error</vt:lpstr>
      <vt:lpstr>Summary of Regularization</vt:lpstr>
      <vt:lpstr>Today’s Lecture</vt:lpstr>
      <vt:lpstr>Prevent Overfitting</vt:lpstr>
      <vt:lpstr>Review of Test Set (Estimate E_out)</vt:lpstr>
      <vt:lpstr>Test Set</vt:lpstr>
      <vt:lpstr>Where are Test Set From?</vt:lpstr>
      <vt:lpstr>Where are Test Set From?</vt:lpstr>
      <vt:lpstr>Utilizing the Whole D</vt:lpstr>
      <vt:lpstr>Validation: Beyond Test Set</vt:lpstr>
      <vt:lpstr>Validation: Beyond Test Set</vt:lpstr>
      <vt:lpstr>Model Selection</vt:lpstr>
      <vt:lpstr>Model Selection using Validation</vt:lpstr>
      <vt:lpstr>Question…</vt:lpstr>
      <vt:lpstr>Question…</vt:lpstr>
      <vt:lpstr>Question…</vt:lpstr>
      <vt:lpstr>Utilizing the Whole D</vt:lpstr>
      <vt:lpstr>PowerPoint Presentation</vt:lpstr>
      <vt:lpstr>PowerPoint Presentation</vt:lpstr>
      <vt:lpstr>PowerPoint Presentation</vt:lpstr>
      <vt:lpstr>The Dilemma When Choosing K</vt:lpstr>
      <vt:lpstr>Leave-One-Out Cross Validation (LOOCV)</vt:lpstr>
      <vt:lpstr>Illustrative Example</vt:lpstr>
      <vt:lpstr>Properties of LOOCV</vt:lpstr>
      <vt:lpstr>V-Fold Cross Validation</vt:lpstr>
      <vt:lpstr>Three Learning Principles</vt:lpstr>
      <vt:lpstr>PowerPoint Presentation</vt:lpstr>
      <vt:lpstr>Occam’s Razor</vt:lpstr>
      <vt:lpstr>PowerPoint Presentation</vt:lpstr>
      <vt:lpstr>PowerPoint Presentation</vt:lpstr>
      <vt:lpstr>Simple Model?</vt:lpstr>
      <vt:lpstr>Simple Model?</vt:lpstr>
      <vt:lpstr>Why is Simple Better?</vt:lpstr>
      <vt:lpstr>Falsifiability</vt:lpstr>
      <vt:lpstr>A Classical Puzzle</vt:lpstr>
      <vt:lpstr>PowerPoint Presentation</vt:lpstr>
      <vt:lpstr>1948 US Presidential Election</vt:lpstr>
      <vt:lpstr>PowerPoint Presentation</vt:lpstr>
      <vt:lpstr>What happened?</vt:lpstr>
      <vt:lpstr>Sampling Bias</vt:lpstr>
      <vt:lpstr>What can we do….</vt:lpstr>
      <vt:lpstr>PowerPoint Presentation</vt:lpstr>
      <vt:lpstr>PowerPoint Presentation</vt:lpstr>
      <vt:lpstr>Credit card example</vt:lpstr>
      <vt:lpstr>PowerPoint Presentation</vt:lpstr>
      <vt:lpstr>PowerPoint Presentation</vt:lpstr>
      <vt:lpstr>Data Snooping</vt:lpstr>
      <vt:lpstr>Shouldn’t looking at the data before selecting H</vt:lpstr>
      <vt:lpstr>A Subtle Example</vt:lpstr>
      <vt:lpstr>Reuse of a data set</vt:lpstr>
      <vt:lpstr>PowerPoint Presentation</vt:lpstr>
      <vt:lpstr>PowerPoint Presentation</vt:lpstr>
      <vt:lpstr>What should we do…</vt:lpstr>
      <vt:lpstr>PowerPoint Presentation</vt:lpstr>
      <vt:lpstr>Course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2669</cp:revision>
  <cp:lastPrinted>2020-02-13T16:58:38Z</cp:lastPrinted>
  <dcterms:created xsi:type="dcterms:W3CDTF">2017-08-24T15:35:37Z</dcterms:created>
  <dcterms:modified xsi:type="dcterms:W3CDTF">2022-02-19T21:12:40Z</dcterms:modified>
</cp:coreProperties>
</file>